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5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294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22" autoAdjust="0"/>
    <p:restoredTop sz="96305" autoAdjust="0"/>
  </p:normalViewPr>
  <p:slideViewPr>
    <p:cSldViewPr>
      <p:cViewPr varScale="1">
        <p:scale>
          <a:sx n="67" d="100"/>
          <a:sy n="67" d="100"/>
        </p:scale>
        <p:origin x="924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Deploying to Production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211D71"/>
                </a:solidFill>
              </a:rPr>
              <a:t>Pravin Y Pawar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858000" y="4953000"/>
            <a:ext cx="5044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Adapted from “Introducing MLOps”</a:t>
            </a:r>
          </a:p>
          <a:p>
            <a:r>
              <a:rPr lang="en-US" dirty="0"/>
              <a:t>By Mark </a:t>
            </a:r>
            <a:r>
              <a:rPr lang="en-US" dirty="0" err="1"/>
              <a:t>Treveil</a:t>
            </a:r>
            <a:r>
              <a:rPr lang="en-US" dirty="0"/>
              <a:t> and </a:t>
            </a:r>
            <a:r>
              <a:rPr lang="en-US" dirty="0" err="1"/>
              <a:t>Dataiku</a:t>
            </a:r>
            <a:r>
              <a:rPr lang="en-US" dirty="0"/>
              <a:t> Team</a:t>
            </a: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Categories of Model Inferences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Batch scoring,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where whole datasets are processed using a model, such as in daily scheduled jobs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Real-time scoring,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where one or a small number of records are scored,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such as when an ad is displayed on a website and a user session is scored by models to decide what to display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 both cases, multiple instances of the model can be deployed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increase throughput and potentially lower latency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dirty="0"/>
              <a:t>Two ways to approach model deployment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68101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Considerations When Sending Models to Production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When sending a new model version to production, first consideration is often </a:t>
            </a:r>
            <a:r>
              <a:rPr lang="en-US" dirty="0">
                <a:solidFill>
                  <a:srgbClr val="FF0000"/>
                </a:solidFill>
              </a:rPr>
              <a:t>to avoid downtime</a:t>
            </a:r>
            <a:r>
              <a:rPr lang="en-US" dirty="0"/>
              <a:t>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particular for real-time scoring</a:t>
            </a:r>
          </a:p>
          <a:p>
            <a:endParaRPr lang="en-US" dirty="0"/>
          </a:p>
          <a:p>
            <a:r>
              <a:rPr lang="en-US" dirty="0"/>
              <a:t>Blue-green or red-black— deployment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basic idea is that rather than shutting down the system, upgrading it, and then putting it back online,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new system can be set up next to the stable one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when it’s functional, the workload can be directed to the newly deployed version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if it remains healthy, the old one is shut down</a:t>
            </a:r>
          </a:p>
          <a:p>
            <a:endParaRPr lang="en-US" dirty="0"/>
          </a:p>
          <a:p>
            <a:r>
              <a:rPr lang="en-US" dirty="0"/>
              <a:t>Canary deployment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idea is that the stable version of the model is kept in production,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a certain percentage of the workload is redirected to the new model, and results are monitored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usually implemented for real-time scoring, but a version of it could also be considered for batch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31340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Maintenance in Production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770097"/>
            <a:ext cx="10692687" cy="46481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At a high level, there are three maintenance measures: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Resource monitoring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Health check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ML metrics monitoring</a:t>
            </a:r>
          </a:p>
          <a:p>
            <a:endParaRPr lang="en-US" dirty="0"/>
          </a:p>
          <a:p>
            <a:r>
              <a:rPr lang="en-US" dirty="0"/>
              <a:t>Resource monitoring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Just as for any application running on a server, collecting IT metrics such as CPU, memory, disk, or network usage 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useful to detect and troubleshoot issues</a:t>
            </a:r>
          </a:p>
          <a:p>
            <a:endParaRPr lang="en-US" dirty="0"/>
          </a:p>
          <a:p>
            <a:r>
              <a:rPr lang="en-US" dirty="0"/>
              <a:t>Health check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Need to check if the model is indeed online and to analyze its latency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simply queries the model at a fixed interval (on the order of one minute) and logs the results</a:t>
            </a:r>
          </a:p>
          <a:p>
            <a:pPr lvl="1"/>
            <a:endParaRPr lang="en-US" dirty="0"/>
          </a:p>
          <a:p>
            <a:r>
              <a:rPr lang="en-US" dirty="0"/>
              <a:t>ML metrics monitoring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about analyzing the accuracy of the model and comparing it to another version or detecting when it is going stale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may require heavy computation, this is typically lower frequency</a:t>
            </a:r>
          </a:p>
          <a:p>
            <a:endParaRPr lang="en-US" dirty="0"/>
          </a:p>
          <a:p>
            <a:r>
              <a:rPr lang="en-US" dirty="0"/>
              <a:t>Finally, when a malfunction is detected, a </a:t>
            </a:r>
            <a:r>
              <a:rPr lang="en-US" dirty="0">
                <a:solidFill>
                  <a:srgbClr val="FF0000"/>
                </a:solidFill>
              </a:rPr>
              <a:t>rollback</a:t>
            </a:r>
            <a:r>
              <a:rPr lang="en-US" dirty="0"/>
              <a:t> to a previous version may be necessary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critical to have the rollback procedure ready and as automated as possible;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testing it regularly can make sure it is indeed functional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Once a model is released, it must be maintained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213030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/>
              <a:t>In our next session: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Deploying to Production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5" cy="4648199"/>
          </a:xfrm>
        </p:spPr>
        <p:txBody>
          <a:bodyPr/>
          <a:lstStyle/>
          <a:p>
            <a:r>
              <a:rPr lang="en-US" dirty="0"/>
              <a:t>Business leaders view rapid deployment of systems into production as key to maximizing business value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only true if deployment can be done smoothly and at low risk </a:t>
            </a:r>
          </a:p>
          <a:p>
            <a:endParaRPr lang="en-US" dirty="0"/>
          </a:p>
          <a:p>
            <a:r>
              <a:rPr lang="en-US" dirty="0"/>
              <a:t>Lets dive into the concepts and considerations when deploying machine learning models to production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that impact and drive—the way MLOps deployment processes are built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3543300"/>
            <a:ext cx="81534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CI/CD Pipelines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Forms a modern philosophy of agile software development and a set of practices and tools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release applications more often and faster, while also better controlling quality and risk</a:t>
            </a:r>
          </a:p>
          <a:p>
            <a:endParaRPr lang="en-US" dirty="0"/>
          </a:p>
          <a:p>
            <a:r>
              <a:rPr lang="en-US" dirty="0"/>
              <a:t>Ideas are decades old and already used to various extents by software engineers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different people and organizations use certain terms in very different ways</a:t>
            </a:r>
          </a:p>
          <a:p>
            <a:endParaRPr lang="en-US" dirty="0"/>
          </a:p>
          <a:p>
            <a:r>
              <a:rPr lang="en-US" dirty="0"/>
              <a:t>Essential to keep in mind that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these concepts should be tools to serve the purpose of delivering quality fast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first step is always to identify the specific risks present at the organization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CI/CD methodology should be adapted based on the needs of the team and the nature of the business.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A common acronym for continuous integration and continuous delivery (or put more simply, deployment)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CI/CD for ML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CI/CD concept apply just as well to machine learning systems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are a critical part of MLOps strategy</a:t>
            </a:r>
          </a:p>
          <a:p>
            <a:endParaRPr lang="en-US" dirty="0"/>
          </a:p>
          <a:p>
            <a:r>
              <a:rPr lang="en-US" dirty="0"/>
              <a:t>An example of such pipeline could be:</a:t>
            </a:r>
          </a:p>
          <a:p>
            <a:pPr marL="457200" lvl="1" indent="0">
              <a:buNone/>
            </a:pPr>
            <a:r>
              <a:rPr lang="en-US" dirty="0"/>
              <a:t>1. Build the model</a:t>
            </a:r>
          </a:p>
          <a:p>
            <a:pPr marL="914400" lvl="2" indent="0">
              <a:buNone/>
            </a:pPr>
            <a:r>
              <a:rPr lang="en-US" dirty="0"/>
              <a:t>a. Build the model artifacts</a:t>
            </a:r>
          </a:p>
          <a:p>
            <a:pPr marL="914400" lvl="2" indent="0">
              <a:buNone/>
            </a:pPr>
            <a:r>
              <a:rPr lang="en-US" dirty="0"/>
              <a:t>b. Send the artifacts to long-term storage</a:t>
            </a:r>
          </a:p>
          <a:p>
            <a:pPr marL="914400" lvl="2" indent="0">
              <a:buNone/>
            </a:pPr>
            <a:r>
              <a:rPr lang="en-US" dirty="0"/>
              <a:t>c. Run basic checks (smoke tests/sanity checks)</a:t>
            </a:r>
          </a:p>
          <a:p>
            <a:pPr marL="914400" lvl="2" indent="0">
              <a:buNone/>
            </a:pPr>
            <a:r>
              <a:rPr lang="en-US" dirty="0"/>
              <a:t>d. Generate fairness and </a:t>
            </a:r>
            <a:r>
              <a:rPr lang="en-US" dirty="0" err="1"/>
              <a:t>explainability</a:t>
            </a:r>
            <a:r>
              <a:rPr lang="en-US" dirty="0"/>
              <a:t> reports</a:t>
            </a:r>
          </a:p>
          <a:p>
            <a:pPr marL="457200" lvl="1" indent="0">
              <a:buNone/>
            </a:pPr>
            <a:r>
              <a:rPr lang="en-US" dirty="0"/>
              <a:t>2. Deploy to a test environment</a:t>
            </a:r>
          </a:p>
          <a:p>
            <a:pPr marL="914400" lvl="2" indent="0">
              <a:buNone/>
            </a:pPr>
            <a:r>
              <a:rPr lang="en-US" dirty="0"/>
              <a:t>a. Run tests to validate ML performance, computational performance</a:t>
            </a:r>
          </a:p>
          <a:p>
            <a:pPr marL="914400" lvl="2" indent="0">
              <a:buNone/>
            </a:pPr>
            <a:r>
              <a:rPr lang="en-US" dirty="0"/>
              <a:t>b. Validate manually</a:t>
            </a:r>
          </a:p>
          <a:p>
            <a:pPr marL="457200" lvl="1" indent="0">
              <a:buNone/>
            </a:pPr>
            <a:r>
              <a:rPr lang="en-US" dirty="0"/>
              <a:t>3. Deploy to production environment</a:t>
            </a:r>
          </a:p>
          <a:p>
            <a:pPr marL="914400" lvl="2" indent="0">
              <a:buNone/>
            </a:pPr>
            <a:r>
              <a:rPr lang="en-US" dirty="0"/>
              <a:t>a. Deploy the model as canary</a:t>
            </a:r>
          </a:p>
          <a:p>
            <a:pPr marL="914400" lvl="2" indent="0">
              <a:buNone/>
            </a:pPr>
            <a:r>
              <a:rPr lang="en-US" dirty="0"/>
              <a:t>b. Fully deploy the model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CI/CD for ML(2)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/>
          </a:bodyPr>
          <a:lstStyle/>
          <a:p>
            <a:r>
              <a:rPr lang="en-US" dirty="0"/>
              <a:t>Many scenarios are possible, depend on the application,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risks from which the system should be protected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the way the organization chooses to operate</a:t>
            </a:r>
          </a:p>
          <a:p>
            <a:endParaRPr lang="en-US" dirty="0"/>
          </a:p>
          <a:p>
            <a:r>
              <a:rPr lang="en-US" dirty="0"/>
              <a:t>Generally, an incremental approach to building a CI/CD pipeline is preferred: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simple or even naïve workflow on which a team can iterate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often much better than starting with complex infrastructure from scratch</a:t>
            </a:r>
          </a:p>
          <a:p>
            <a:endParaRPr lang="en-US" dirty="0"/>
          </a:p>
          <a:p>
            <a:r>
              <a:rPr lang="en-US" dirty="0"/>
              <a:t>A starting project does not have the infrastructure requirements of a tech giant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hard to know up front which challenges deployments will present</a:t>
            </a:r>
          </a:p>
          <a:p>
            <a:endParaRPr lang="en-US" dirty="0"/>
          </a:p>
          <a:p>
            <a:r>
              <a:rPr lang="en-US" dirty="0"/>
              <a:t>There are common tools and best practices,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there is no one-size-fits-all CI/CD methodology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means the best path forward is starting from a simple (but fully functional) CI/CD workflow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then introducing additional or more sophisticated steps along the way as quality or scaling challenges appear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Building ML </a:t>
            </a:r>
            <a:r>
              <a:rPr lang="en-IN" dirty="0" err="1"/>
              <a:t>Artifacts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8767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 goal of a continuous integration pipeline is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avoid unnecessary effort in merging the work from several contributors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also to detect bugs or development conflicts as soon as possible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The very first step is using centralized version control systems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unfortunately, working for weeks on code stored only on a laptop is still quite common</a:t>
            </a:r>
          </a:p>
          <a:p>
            <a:endParaRPr lang="en-US" dirty="0"/>
          </a:p>
          <a:p>
            <a:r>
              <a:rPr lang="en-US" dirty="0"/>
              <a:t>The most common version control system is </a:t>
            </a:r>
            <a:r>
              <a:rPr lang="en-US" dirty="0" err="1"/>
              <a:t>Git</a:t>
            </a:r>
            <a:r>
              <a:rPr lang="en-US" dirty="0"/>
              <a:t>, an open source software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majority of software engineers across the world already use </a:t>
            </a:r>
            <a:r>
              <a:rPr lang="en-US" dirty="0" err="1"/>
              <a:t>Git</a:t>
            </a:r>
            <a:r>
              <a:rPr lang="en-US" dirty="0"/>
              <a:t>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increasingly being adopted in scientific computing and data science</a:t>
            </a:r>
          </a:p>
          <a:p>
            <a:r>
              <a:rPr lang="en-US" dirty="0" err="1"/>
              <a:t>Git</a:t>
            </a:r>
            <a:r>
              <a:rPr lang="en-US" dirty="0"/>
              <a:t> allows for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maintaining a clear history of changes,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safe rollback to a previous version of the code,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multiple contributors to work on their own branches of the project before merging to the main branch, </a:t>
            </a:r>
            <a:r>
              <a:rPr lang="en-US" dirty="0" err="1"/>
              <a:t>etc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Git</a:t>
            </a:r>
            <a:r>
              <a:rPr lang="en-US" dirty="0"/>
              <a:t> is appropriate for code, but not designed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store other types of assets common in data science workflows,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such as large binary files (for example, trained model weights),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or to version the data itself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ML </a:t>
            </a:r>
            <a:r>
              <a:rPr lang="en-IN" dirty="0" err="1"/>
              <a:t>Artifact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/>
          </a:bodyPr>
          <a:lstStyle/>
          <a:p>
            <a:r>
              <a:rPr lang="en-US" dirty="0"/>
              <a:t>Once code and data is in a centralized repository,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a testable and deployable bundle of the project must be built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are usually called </a:t>
            </a:r>
            <a:r>
              <a:rPr lang="en-US" dirty="0">
                <a:solidFill>
                  <a:srgbClr val="FF0000"/>
                </a:solidFill>
              </a:rPr>
              <a:t>artifacts</a:t>
            </a:r>
            <a:r>
              <a:rPr lang="en-US" dirty="0"/>
              <a:t> in the context of CI/CD</a:t>
            </a:r>
          </a:p>
          <a:p>
            <a:endParaRPr lang="en-US" dirty="0"/>
          </a:p>
          <a:p>
            <a:r>
              <a:rPr lang="en-US" dirty="0"/>
              <a:t>Each of the following elements needs to be bundled into an artifact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that goes through a testing pipeline and is made available for deployment to production:</a:t>
            </a:r>
          </a:p>
          <a:p>
            <a:pPr lvl="2"/>
            <a:r>
              <a:rPr lang="en-US" dirty="0"/>
              <a:t>Code for the model and its preprocessing</a:t>
            </a:r>
          </a:p>
          <a:p>
            <a:pPr lvl="2"/>
            <a:r>
              <a:rPr lang="en-US" dirty="0" err="1"/>
              <a:t>Hyperparameters</a:t>
            </a:r>
            <a:r>
              <a:rPr lang="en-US" dirty="0"/>
              <a:t> and configuration</a:t>
            </a:r>
          </a:p>
          <a:p>
            <a:pPr lvl="2"/>
            <a:r>
              <a:rPr lang="en-US" dirty="0"/>
              <a:t>Training and validation data</a:t>
            </a:r>
          </a:p>
          <a:p>
            <a:pPr lvl="2"/>
            <a:r>
              <a:rPr lang="en-US" dirty="0"/>
              <a:t>Trained model in its runnable form</a:t>
            </a:r>
          </a:p>
          <a:p>
            <a:pPr lvl="2"/>
            <a:r>
              <a:rPr lang="en-US" dirty="0"/>
              <a:t>An environment including libraries with specific versions, environment variables, etc.</a:t>
            </a:r>
          </a:p>
          <a:p>
            <a:pPr lvl="2"/>
            <a:r>
              <a:rPr lang="en-US" dirty="0"/>
              <a:t>Documentation</a:t>
            </a:r>
          </a:p>
          <a:p>
            <a:pPr lvl="2"/>
            <a:r>
              <a:rPr lang="en-US" dirty="0"/>
              <a:t>Code and data for testing scenarios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Testing Pipeline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8" y="1600201"/>
            <a:ext cx="10496061" cy="4648199"/>
          </a:xfrm>
        </p:spPr>
        <p:txBody>
          <a:bodyPr/>
          <a:lstStyle/>
          <a:p>
            <a:r>
              <a:rPr lang="en-US" dirty="0"/>
              <a:t>Testing pipeline can validate a wide variety of properties of the model contained in the artifact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good tests should make it as easy as possible to diagnose the source issue when they fail</a:t>
            </a:r>
          </a:p>
          <a:p>
            <a:endParaRPr lang="en-US" dirty="0"/>
          </a:p>
          <a:p>
            <a:r>
              <a:rPr lang="en-US" dirty="0"/>
              <a:t>Automating tests as much as possible is essential and is a key component of efficient MLOps</a:t>
            </a:r>
          </a:p>
          <a:p>
            <a:endParaRPr lang="en-US" dirty="0"/>
          </a:p>
          <a:p>
            <a:r>
              <a:rPr lang="en-US" dirty="0"/>
              <a:t>A lack of automation or speed wastes time,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also discourages the development team from testing and deploying often,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 can delay the discovery of bugs or design choices that make it impossible to deploy to production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639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Deployment concepts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Integration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Process of merging a contribution to a central repository and performing more or less complex tests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typically merging a </a:t>
            </a:r>
            <a:r>
              <a:rPr lang="en-US" dirty="0" err="1"/>
              <a:t>Git</a:t>
            </a:r>
            <a:r>
              <a:rPr lang="en-US" dirty="0"/>
              <a:t> feature branch to the main branch</a:t>
            </a:r>
          </a:p>
          <a:p>
            <a:endParaRPr lang="en-US" dirty="0"/>
          </a:p>
          <a:p>
            <a:r>
              <a:rPr lang="en-US" dirty="0"/>
              <a:t>Delivery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Same as used in the continuous delivery (CD) part of CI/CD,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Process of building a fully packaged and validated version of the model ready to be deployed to production</a:t>
            </a:r>
          </a:p>
          <a:p>
            <a:endParaRPr lang="en-US" dirty="0"/>
          </a:p>
          <a:p>
            <a:r>
              <a:rPr lang="en-US" dirty="0"/>
              <a:t>Deployment</a:t>
            </a:r>
          </a:p>
          <a:p>
            <a:pPr lvl="1"/>
            <a:r>
              <a:rPr lang="en-US" dirty="0"/>
              <a:t>Process of running a new model version on a target infrastructure</a:t>
            </a:r>
          </a:p>
          <a:p>
            <a:pPr lvl="1"/>
            <a:r>
              <a:rPr lang="en-US" dirty="0"/>
              <a:t>Fully automated deployment is not always practical or desirable </a:t>
            </a:r>
          </a:p>
          <a:p>
            <a:endParaRPr lang="en-US" dirty="0"/>
          </a:p>
          <a:p>
            <a:r>
              <a:rPr lang="en-US" dirty="0"/>
              <a:t>Release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principle, release is yet another step, directing production workload to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deploying a model version (even to the production infrastructure) does not necessarily mean that the production workload </a:t>
            </a:r>
          </a:p>
          <a:p>
            <a:pPr marL="457200" lvl="1" indent="0">
              <a:buNone/>
            </a:pPr>
            <a:r>
              <a:rPr lang="en-US" dirty="0"/>
              <a:t>     is directed to the new version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multiple versions of a model can run at the same time on the production infrastructure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56240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3225</TotalTime>
  <Words>1375</Words>
  <Application>Microsoft Office PowerPoint</Application>
  <PresentationFormat>Widescreen</PresentationFormat>
  <Paragraphs>165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Deploying to Production</vt:lpstr>
      <vt:lpstr>Deploying to Production</vt:lpstr>
      <vt:lpstr>CI/CD Pipelines</vt:lpstr>
      <vt:lpstr>CI/CD for ML </vt:lpstr>
      <vt:lpstr>CI/CD for ML(2)</vt:lpstr>
      <vt:lpstr>Building ML Artifacts</vt:lpstr>
      <vt:lpstr>ML Artifact</vt:lpstr>
      <vt:lpstr>The Testing Pipeline</vt:lpstr>
      <vt:lpstr>Deployment concepts</vt:lpstr>
      <vt:lpstr>Categories of Model Inferences</vt:lpstr>
      <vt:lpstr>Considerations When Sending Models to Production</vt:lpstr>
      <vt:lpstr>Maintenance in Production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BITS</cp:lastModifiedBy>
  <cp:revision>240</cp:revision>
  <dcterms:created xsi:type="dcterms:W3CDTF">2018-10-16T06:13:57Z</dcterms:created>
  <dcterms:modified xsi:type="dcterms:W3CDTF">2024-02-11T02:28:31Z</dcterms:modified>
</cp:coreProperties>
</file>

<file path=docProps/thumbnail.jpeg>
</file>